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5"/>
  </p:notesMasterIdLst>
  <p:sldIdLst>
    <p:sldId id="256" r:id="rId2"/>
    <p:sldId id="258" r:id="rId3"/>
    <p:sldId id="322" r:id="rId4"/>
    <p:sldId id="304" r:id="rId5"/>
    <p:sldId id="305" r:id="rId6"/>
    <p:sldId id="306" r:id="rId7"/>
    <p:sldId id="267" r:id="rId8"/>
    <p:sldId id="317" r:id="rId9"/>
    <p:sldId id="318" r:id="rId10"/>
    <p:sldId id="319" r:id="rId11"/>
    <p:sldId id="320" r:id="rId12"/>
    <p:sldId id="321" r:id="rId13"/>
    <p:sldId id="324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incent Dascoli" initials="VD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588" autoAdjust="0"/>
    <p:restoredTop sz="94317" autoAdjust="0"/>
  </p:normalViewPr>
  <p:slideViewPr>
    <p:cSldViewPr>
      <p:cViewPr varScale="1">
        <p:scale>
          <a:sx n="67" d="100"/>
          <a:sy n="67" d="100"/>
        </p:scale>
        <p:origin x="1668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2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ncent Dascoli" userId="2bb042d74c22cfc6" providerId="LiveId" clId="{1789889A-61E0-475F-8190-31567350B162}"/>
    <pc:docChg chg="custSel modSld">
      <pc:chgData name="Vincent Dascoli" userId="2bb042d74c22cfc6" providerId="LiveId" clId="{1789889A-61E0-475F-8190-31567350B162}" dt="2020-12-18T13:48:53.672" v="46" actId="20577"/>
      <pc:docMkLst>
        <pc:docMk/>
      </pc:docMkLst>
      <pc:sldChg chg="modSp mod">
        <pc:chgData name="Vincent Dascoli" userId="2bb042d74c22cfc6" providerId="LiveId" clId="{1789889A-61E0-475F-8190-31567350B162}" dt="2020-12-18T13:48:53.672" v="46" actId="20577"/>
        <pc:sldMkLst>
          <pc:docMk/>
          <pc:sldMk cId="2438357336" sldId="323"/>
        </pc:sldMkLst>
        <pc:spChg chg="mod">
          <ac:chgData name="Vincent Dascoli" userId="2bb042d74c22cfc6" providerId="LiveId" clId="{1789889A-61E0-475F-8190-31567350B162}" dt="2020-12-18T13:48:53.672" v="46" actId="20577"/>
          <ac:spMkLst>
            <pc:docMk/>
            <pc:sldMk cId="2438357336" sldId="323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32CC52-1EB4-49ED-9E7F-1CD4B2C92A6D}" type="datetimeFigureOut">
              <a:rPr lang="en-US" smtClean="0"/>
              <a:t>1/14/2021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6B9C24-1F37-4554-9658-66CB0F6E370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9587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6B9C24-1F37-4554-9658-66CB0F6E370A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82717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79" y="182879"/>
            <a:ext cx="8778240" cy="649224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2485" y="882376"/>
            <a:ext cx="747522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60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2148" y="3869635"/>
            <a:ext cx="6575895" cy="1388165"/>
          </a:xfrm>
        </p:spPr>
        <p:txBody>
          <a:bodyPr>
            <a:normAutofit/>
          </a:bodyPr>
          <a:lstStyle>
            <a:lvl1pPr marL="0" indent="0" algn="ctr">
              <a:spcBef>
                <a:spcPts val="1000"/>
              </a:spcBef>
              <a:buNone/>
              <a:defRPr sz="1800">
                <a:solidFill>
                  <a:srgbClr val="FFFFFF"/>
                </a:solidFill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D0963BB-A32D-439D-A630-48080EF47934}" type="datetime1">
              <a:rPr lang="en-US" smtClean="0"/>
              <a:t>1/14/2021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E009D77-EE8E-4D7A-A59D-FE0D4DBFC91D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483995" y="3733800"/>
            <a:ext cx="61722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0789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27EAD-A431-46F4-985E-CB7528791E84}" type="datetime1">
              <a:rPr lang="en-US" smtClean="0"/>
              <a:t>1/14/2021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9D77-EE8E-4D7A-A59D-FE0D4DBFC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822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762000"/>
            <a:ext cx="1743075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762000"/>
            <a:ext cx="55721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6F579-5FF8-4C79-BAA5-E9AF07D24F35}" type="datetime1">
              <a:rPr lang="en-US" smtClean="0"/>
              <a:t>1/14/2021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9D77-EE8E-4D7A-A59D-FE0D4DBFC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741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0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85379-EE02-4D36-8E47-855AA4159747}" type="datetime1">
              <a:rPr lang="en-US" smtClean="0"/>
              <a:t>1/14/2021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9D77-EE8E-4D7A-A59D-FE0D4DBFC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957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818" y="1173575"/>
            <a:ext cx="747522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6000" b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2446" y="4154520"/>
            <a:ext cx="6576822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7185E-FE56-472E-A3F8-5B808D82FEF2}" type="datetime1">
              <a:rPr lang="en-US" smtClean="0"/>
              <a:t>1/14/2021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9D77-EE8E-4D7A-A59D-FE0D4DBFC91D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485900" y="4020408"/>
            <a:ext cx="61722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0396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50" y="2057399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709" y="2057400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1C9D5-A14C-4565-8D22-A0BE86711190}" type="datetime1">
              <a:rPr lang="en-US" smtClean="0"/>
              <a:t>1/14/2021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9D77-EE8E-4D7A-A59D-FE0D4DBFC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9874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2001511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7250" y="2721483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1880" y="1999032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1880" y="2719322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D6F49-6828-4D14-AF42-097ACAE57231}" type="datetime1">
              <a:rPr lang="en-US" smtClean="0"/>
              <a:t>1/14/2021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9D77-EE8E-4D7A-A59D-FE0D4DBFC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5329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6C425-3B1E-4323-88E5-B915A5C9345C}" type="datetime1">
              <a:rPr lang="en-US" smtClean="0"/>
              <a:t>1/14/2021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9D77-EE8E-4D7A-A59D-FE0D4DBFC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9755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615DA-C3AD-47A0-AA16-18F3DB9E32EE}" type="datetime1">
              <a:rPr lang="en-US" smtClean="0"/>
              <a:t>1/14/2021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9D77-EE8E-4D7A-A59D-FE0D4DBFC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975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9314" y="1097280"/>
            <a:ext cx="4149638" cy="466344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92608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EE95B-E0D1-4CF1-81B7-D2C55A631551}" type="datetime1">
              <a:rPr lang="en-US" smtClean="0"/>
              <a:t>1/14/2021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9D77-EE8E-4D7A-A59D-FE0D4DBFC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9054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19107" y="1069847"/>
            <a:ext cx="4257703" cy="4645153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1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F9067-E4AC-4E55-A041-F7FA61824918}" type="datetime1">
              <a:rPr lang="en-US" smtClean="0"/>
              <a:t>1/14/2021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9D77-EE8E-4D7A-A59D-FE0D4DBFC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8148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80" y="182880"/>
            <a:ext cx="8778240" cy="649224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1" y="2057400"/>
            <a:ext cx="7404653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7247" y="6223829"/>
            <a:ext cx="17468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/>
                </a:solidFill>
              </a:defRPr>
            </a:lvl1pPr>
          </a:lstStyle>
          <a:p>
            <a:fld id="{0D445075-CE60-4A9F-839C-1409A6ACB664}" type="datetime1">
              <a:rPr lang="en-US" smtClean="0"/>
              <a:t>1/14/2021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61861" y="6223829"/>
            <a:ext cx="35383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7148" y="6223829"/>
            <a:ext cx="12796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/>
                </a:solidFill>
              </a:defRPr>
            </a:lvl1pPr>
          </a:lstStyle>
          <a:p>
            <a:fld id="{1E009D77-EE8E-4D7A-A59D-FE0D4DBFC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831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37160" algn="l" defTabSz="6858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92012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1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3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5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7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c37.net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br>
              <a:rPr lang="en-US" b="1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en-US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the DC 37 H&amp;S </a:t>
            </a:r>
            <a:br>
              <a:rPr lang="en-US" b="1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en-US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Delta Dental Plan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Local </a:t>
            </a:r>
            <a:r>
              <a:rPr lang="en-US" sz="3200" dirty="0" smtClean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1359 </a:t>
            </a:r>
            <a:r>
              <a:rPr lang="en-US" sz="32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Presentation </a:t>
            </a:r>
            <a:endParaRPr lang="en-US" sz="32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en-US" sz="32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January</a:t>
            </a:r>
            <a:r>
              <a:rPr lang="en-US" sz="32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 14 </a:t>
            </a:r>
            <a:r>
              <a:rPr lang="en-US" sz="32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en-US" sz="32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2021</a:t>
            </a:r>
            <a:endParaRPr lang="en-US" sz="32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0C1995-763A-4354-899E-8FED4D843D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9D77-EE8E-4D7A-A59D-FE0D4DBFC91D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35623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Our Delta Dental 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Dedicated DC 37 Website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3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We want everyone to use the Delta Dental Website as much as possible: </a:t>
            </a:r>
            <a:r>
              <a:rPr lang="en-US" sz="2300" b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w</a:t>
            </a:r>
            <a:r>
              <a:rPr lang="en-US" sz="2300" b="1" dirty="0">
                <a:solidFill>
                  <a:schemeClr val="tx1"/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ww.deltadentalins.com/DC37</a:t>
            </a:r>
            <a:r>
              <a:rPr lang="en-US" sz="23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</a:p>
          <a:p>
            <a:pPr marL="0" indent="0">
              <a:buNone/>
            </a:pPr>
            <a:r>
              <a:rPr lang="en-US" sz="23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On this website you can:</a:t>
            </a:r>
            <a:br>
              <a:rPr lang="en-US" sz="23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</a:br>
            <a:endParaRPr lang="en-US" sz="2300" dirty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1"/>
            <a:r>
              <a:rPr lang="en-US" sz="20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Find a participating dentist in their Delta network;</a:t>
            </a:r>
          </a:p>
          <a:p>
            <a:pPr lvl="1"/>
            <a:r>
              <a:rPr lang="en-US" sz="20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Register for your own DC 37 Delta account;</a:t>
            </a:r>
          </a:p>
          <a:p>
            <a:pPr lvl="1"/>
            <a:r>
              <a:rPr lang="en-US" sz="20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See claims info and Explanations of Benefits (EOB) online.</a:t>
            </a:r>
            <a:endParaRPr lang="en-US" sz="2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solidFill>
                  <a:schemeClr val="tx1"/>
                </a:solidFill>
              </a:rPr>
              <a:t>The DC 37 Dental Fee Schedule is no longer effective or being  distributed. Out of network reimbursements will be based on the Delta Dental NY Select Network permitted allowances.</a:t>
            </a:r>
          </a:p>
          <a:p>
            <a:r>
              <a:rPr lang="en-US" dirty="0">
                <a:solidFill>
                  <a:schemeClr val="tx1"/>
                </a:solidFill>
              </a:rPr>
              <a:t>The DC 37 Panel Dentists List is also no longer being distributed.  Instead, participants can go to the Delta Dental website </a:t>
            </a:r>
            <a:r>
              <a:rPr lang="en-US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or </a:t>
            </a:r>
            <a:r>
              <a:rPr lang="en-US" b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call 1-888-523-DC37</a:t>
            </a:r>
            <a:r>
              <a:rPr lang="en-US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to find participating dentists in their Preferred (NY Select </a:t>
            </a:r>
            <a:r>
              <a:rPr lang="en-US" u="sng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or </a:t>
            </a:r>
            <a:r>
              <a:rPr lang="en-US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PPO) Network. 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9D77-EE8E-4D7A-A59D-FE0D4DBFC91D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37196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Information Available on the new Dental Page on www.DC37.net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" indent="0">
              <a:buNone/>
            </a:pPr>
            <a:r>
              <a:rPr lang="en-US" dirty="0">
                <a:solidFill>
                  <a:schemeClr val="tx1"/>
                </a:solidFill>
              </a:rPr>
              <a:t>We have a new Dental </a:t>
            </a:r>
            <a:r>
              <a:rPr lang="en-US" dirty="0" smtClean="0">
                <a:solidFill>
                  <a:schemeClr val="tx1"/>
                </a:solidFill>
              </a:rPr>
              <a:t>Web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Page </a:t>
            </a:r>
            <a:r>
              <a:rPr lang="en-US" dirty="0">
                <a:solidFill>
                  <a:schemeClr val="tx1"/>
                </a:solidFill>
              </a:rPr>
              <a:t>at </a:t>
            </a:r>
            <a:r>
              <a:rPr lang="en-US" b="1" u="sng" dirty="0">
                <a:hlinkClick r:id="rId2"/>
              </a:rPr>
              <a:t>www.DC37.net</a:t>
            </a:r>
            <a:r>
              <a:rPr lang="en-US" b="1" u="sng" dirty="0"/>
              <a:t>/Dental </a:t>
            </a:r>
            <a:r>
              <a:rPr lang="en-US" dirty="0">
                <a:solidFill>
                  <a:schemeClr val="tx1"/>
                </a:solidFill>
              </a:rPr>
              <a:t>where you will find many resources, materials and links including:</a:t>
            </a:r>
          </a:p>
          <a:p>
            <a:r>
              <a:rPr lang="en-US" dirty="0">
                <a:solidFill>
                  <a:schemeClr val="tx1"/>
                </a:solidFill>
              </a:rPr>
              <a:t>Delta Dental Video explaining the new Delta Dental benefit and how to navigate  the Delta Dental website.</a:t>
            </a:r>
          </a:p>
          <a:p>
            <a:r>
              <a:rPr lang="en-US" dirty="0">
                <a:solidFill>
                  <a:schemeClr val="tx1"/>
                </a:solidFill>
              </a:rPr>
              <a:t>Frequently Asked Questions (8 pages!)</a:t>
            </a:r>
          </a:p>
          <a:p>
            <a:r>
              <a:rPr lang="en-US" dirty="0">
                <a:solidFill>
                  <a:schemeClr val="tx1"/>
                </a:solidFill>
              </a:rPr>
              <a:t>List of DC 37 H&amp;S </a:t>
            </a:r>
            <a:r>
              <a:rPr lang="en-US" i="1" dirty="0">
                <a:solidFill>
                  <a:schemeClr val="tx1"/>
                </a:solidFill>
              </a:rPr>
              <a:t>Covered </a:t>
            </a:r>
            <a:r>
              <a:rPr lang="en-US" dirty="0">
                <a:solidFill>
                  <a:schemeClr val="tx1"/>
                </a:solidFill>
              </a:rPr>
              <a:t>Dental Services By Procedure Code</a:t>
            </a:r>
          </a:p>
          <a:p>
            <a:r>
              <a:rPr lang="en-US" dirty="0">
                <a:solidFill>
                  <a:schemeClr val="tx1"/>
                </a:solidFill>
              </a:rPr>
              <a:t>List of DC 37 H&amp;S </a:t>
            </a:r>
            <a:r>
              <a:rPr lang="en-US" i="1" dirty="0">
                <a:solidFill>
                  <a:schemeClr val="tx1"/>
                </a:solidFill>
              </a:rPr>
              <a:t>Excluded </a:t>
            </a:r>
            <a:r>
              <a:rPr lang="en-US" dirty="0">
                <a:solidFill>
                  <a:schemeClr val="tx1"/>
                </a:solidFill>
              </a:rPr>
              <a:t>Dental Services</a:t>
            </a:r>
          </a:p>
          <a:p>
            <a:r>
              <a:rPr lang="en-US" dirty="0">
                <a:solidFill>
                  <a:schemeClr val="tx1"/>
                </a:solidFill>
              </a:rPr>
              <a:t>Summary of September 1, 2020 Dental Benefit Changes</a:t>
            </a:r>
          </a:p>
          <a:p>
            <a:r>
              <a:rPr lang="en-US" dirty="0">
                <a:solidFill>
                  <a:schemeClr val="tx1"/>
                </a:solidFill>
              </a:rPr>
              <a:t>Reimbursement Claim Forms and Instructions for Out of Network dental services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9D77-EE8E-4D7A-A59D-FE0D4DBFC91D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6534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Still Have Not Received Your Delta ID Card?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00000"/>
              </a:lnSpc>
              <a:buClr>
                <a:schemeClr val="tx1"/>
              </a:buClr>
            </a:pPr>
            <a:r>
              <a:rPr lang="en-US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Welcome Kits with 2 Delta Identification Cards were mailed in August</a:t>
            </a:r>
          </a:p>
          <a:p>
            <a:pPr>
              <a:lnSpc>
                <a:spcPct val="100000"/>
              </a:lnSpc>
              <a:buClr>
                <a:schemeClr val="tx1"/>
              </a:buClr>
            </a:pPr>
            <a:r>
              <a:rPr lang="en-US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 you did NOT receive a Delta Dental Welcome Kit, please:</a:t>
            </a:r>
            <a:br>
              <a:rPr lang="en-US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sz="2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lnSpc>
                <a:spcPct val="100000"/>
              </a:lnSpc>
              <a:buClr>
                <a:schemeClr val="tx1"/>
              </a:buClr>
            </a:pPr>
            <a:r>
              <a:rPr lang="en-US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Call DC 37 Health &amp; Security’s Eligibility Unit at </a:t>
            </a:r>
            <a:r>
              <a:rPr lang="en-US" sz="2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212-815-1620 </a:t>
            </a:r>
          </a:p>
          <a:p>
            <a:pPr lvl="1">
              <a:lnSpc>
                <a:spcPct val="100000"/>
              </a:lnSpc>
              <a:buClr>
                <a:schemeClr val="tx1"/>
              </a:buClr>
            </a:pPr>
            <a:r>
              <a:rPr lang="en-US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Verify we have your current, full mailing address in our database</a:t>
            </a:r>
          </a:p>
          <a:p>
            <a:pPr lvl="1">
              <a:lnSpc>
                <a:spcPct val="100000"/>
              </a:lnSpc>
              <a:buClr>
                <a:schemeClr val="tx1"/>
              </a:buClr>
            </a:pPr>
            <a:r>
              <a:rPr lang="en-US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Delta Dental will then mail a Welcome Packet to that address</a:t>
            </a:r>
          </a:p>
          <a:p>
            <a:pPr lvl="1">
              <a:lnSpc>
                <a:spcPct val="100000"/>
              </a:lnSpc>
              <a:buClr>
                <a:schemeClr val="tx1"/>
              </a:buClr>
            </a:pPr>
            <a:r>
              <a:rPr lang="en-US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Approximately 10-12 days to receive in the mail.</a:t>
            </a:r>
            <a:br>
              <a:rPr lang="en-US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sz="2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buClr>
                <a:schemeClr val="tx1"/>
              </a:buClr>
            </a:pPr>
            <a:r>
              <a:rPr lang="en-US" sz="22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the interim, participants can use the union member’s SSN as their Delta Dental identifier to schedule appointments with a Delta Dental provider.</a:t>
            </a:r>
          </a:p>
          <a:p>
            <a:pPr marL="34290" indent="0">
              <a:buNone/>
            </a:pPr>
            <a:r>
              <a:rPr lang="en-US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/>
            </a:r>
            <a:br>
              <a:rPr lang="en-US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</a:br>
            <a:endParaRPr lang="en-US" dirty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9D77-EE8E-4D7A-A59D-FE0D4DBFC91D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39645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685800"/>
            <a:ext cx="7406640" cy="1356360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Any Questions?</a:t>
            </a:r>
            <a:r>
              <a:rPr lang="en-US" dirty="0">
                <a:solidFill>
                  <a:schemeClr val="tx1"/>
                </a:solidFill>
              </a:rPr>
              <a:t>			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7251" y="2133600"/>
            <a:ext cx="7404653" cy="40386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We are here now if you have any questions.  </a:t>
            </a:r>
            <a:br>
              <a:rPr lang="en-US" dirty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If we are not able to give you an answer today, we will take down your name and contact information and give you a ring back with the information you are seeking.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pPr marL="34290" indent="0">
              <a:buNone/>
            </a:pPr>
            <a:r>
              <a:rPr lang="en-US" dirty="0">
                <a:solidFill>
                  <a:schemeClr val="tx1"/>
                </a:solidFill>
              </a:rPr>
              <a:t>Thank you.</a:t>
            </a:r>
          </a:p>
          <a:p>
            <a:pPr marL="34290" indent="0">
              <a:buNone/>
            </a:pPr>
            <a:r>
              <a:rPr lang="en-US" dirty="0">
                <a:solidFill>
                  <a:schemeClr val="tx1"/>
                </a:solidFill>
              </a:rPr>
              <a:t>Digna Sanchez – DC 37 H&amp;S Dental Unit Manager </a:t>
            </a:r>
            <a:r>
              <a:rPr lang="en-US" dirty="0" smtClean="0">
                <a:solidFill>
                  <a:schemeClr val="tx1"/>
                </a:solidFill>
              </a:rPr>
              <a:t>212-815-1609</a:t>
            </a:r>
            <a:endParaRPr lang="en-US" dirty="0">
              <a:solidFill>
                <a:schemeClr val="tx1"/>
              </a:solidFill>
            </a:endParaRPr>
          </a:p>
          <a:p>
            <a:pPr marL="34290" indent="0">
              <a:buNone/>
            </a:pPr>
            <a:r>
              <a:rPr lang="en-US" dirty="0">
                <a:solidFill>
                  <a:schemeClr val="tx1"/>
                </a:solidFill>
              </a:rPr>
              <a:t>Aishah Williams, DC 37 H&amp;S Dental Unit </a:t>
            </a:r>
            <a:r>
              <a:rPr lang="en-US" dirty="0" smtClean="0">
                <a:solidFill>
                  <a:schemeClr val="tx1"/>
                </a:solidFill>
              </a:rPr>
              <a:t>Supervisor 212-815-1613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9D77-EE8E-4D7A-A59D-FE0D4DBFC91D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8495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3364"/>
            <a:ext cx="8229600" cy="1008236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/>
            </a:r>
            <a:br>
              <a:rPr lang="en-US" b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en-US" b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Why We Moved to Delta Dental?</a:t>
            </a:r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	</a:t>
            </a:r>
            <a:b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endParaRPr lang="en-US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05400"/>
          </a:xfrm>
        </p:spPr>
        <p:txBody>
          <a:bodyPr>
            <a:noAutofit/>
          </a:bodyPr>
          <a:lstStyle/>
          <a:p>
            <a:endParaRPr lang="en-US" dirty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en-US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Increase our In-Network NYC-area Dentists who will not charge or balance bill our participants. We now have over 1,800 participating dentists with 3,000+ locations in the NYC-metropolitan area. </a:t>
            </a:r>
            <a:br>
              <a:rPr lang="en-US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</a:br>
            <a:endParaRPr lang="en-US" dirty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en-US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Increase our In-Network Outside NYC-Area dentists for our retirees in FL, Arizona, the Carolinas and actives residing in NJ, CT, PA, etc. We now have thousands of dentists in-network throughout the U.S.</a:t>
            </a:r>
            <a:br>
              <a:rPr lang="en-US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</a:br>
            <a:endParaRPr lang="en-US" dirty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0"/>
            <a:r>
              <a:rPr lang="en-US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Improved Data Analytics</a:t>
            </a:r>
            <a:br>
              <a:rPr lang="en-US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</a:br>
            <a:endParaRPr lang="en-US" dirty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0"/>
            <a:r>
              <a:rPr lang="en-US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Improved Utilization and Trend Analyses</a:t>
            </a:r>
            <a:br>
              <a:rPr lang="en-US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</a:br>
            <a:endParaRPr lang="en-US" dirty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0"/>
            <a:r>
              <a:rPr lang="en-US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Increase Quality Controls on the Dental Services Provided to Our Participants</a:t>
            </a:r>
            <a:br>
              <a:rPr lang="en-US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</a:br>
            <a:endParaRPr lang="en-US" dirty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4290" lvl="0" indent="0">
              <a:buNone/>
            </a:pPr>
            <a:endParaRPr lang="en-US" dirty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4290" lvl="0" indent="0">
              <a:buNone/>
            </a:pPr>
            <a:r>
              <a:rPr lang="en-US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/>
            </a:r>
            <a:br>
              <a:rPr lang="en-US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</a:br>
            <a:endParaRPr lang="en-US" dirty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4290" lvl="0" indent="0">
              <a:buNone/>
            </a:pPr>
            <a:r>
              <a:rPr lang="en-US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/>
            </a:r>
            <a:br>
              <a:rPr lang="en-US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</a:br>
            <a:endParaRPr lang="en-US" dirty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496808D-DB15-4FE1-91AD-7D974B9AA9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9D77-EE8E-4D7A-A59D-FE0D4DBFC91D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13369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533400"/>
            <a:ext cx="7406640" cy="135636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Most Important: Understanding the Delta Dental </a:t>
            </a:r>
            <a:r>
              <a:rPr lang="en-US" u="sng" dirty="0">
                <a:solidFill>
                  <a:schemeClr val="tx1"/>
                </a:solidFill>
              </a:rPr>
              <a:t>“Preferred” </a:t>
            </a:r>
            <a:r>
              <a:rPr lang="en-US" dirty="0">
                <a:solidFill>
                  <a:schemeClr val="tx1"/>
                </a:solidFill>
              </a:rPr>
              <a:t>Networks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" indent="0">
              <a:buNone/>
            </a:pPr>
            <a:r>
              <a:rPr lang="en-US" sz="23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 have 2 Preferred Delta Dental Networks</a:t>
            </a:r>
          </a:p>
          <a:p>
            <a:r>
              <a:rPr lang="en-US" sz="23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 you live in New York State</a:t>
            </a:r>
            <a:r>
              <a:rPr lang="en-US" sz="23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--&gt;</a:t>
            </a:r>
          </a:p>
          <a:p>
            <a:pPr lvl="1"/>
            <a:r>
              <a:rPr lang="en-US" sz="2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Your preferred $0 Cost network is the </a:t>
            </a:r>
            <a:r>
              <a:rPr lang="en-US" sz="21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New York Select Network</a:t>
            </a:r>
          </a:p>
          <a:p>
            <a:r>
              <a:rPr lang="en-US" sz="23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 you live outside New York State</a:t>
            </a:r>
            <a:r>
              <a:rPr lang="en-US" sz="23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--&gt;</a:t>
            </a:r>
            <a:endParaRPr lang="en-US" sz="23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en-US" sz="2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Your preferred $0 Cost network is the </a:t>
            </a:r>
            <a:r>
              <a:rPr lang="en-US" sz="21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PPO Network</a:t>
            </a:r>
            <a:r>
              <a:rPr lang="en-US" sz="2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r>
              <a:rPr lang="en-US" sz="23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 you work in New York (but reside outside NY), you can also see a $0 Cost Delta </a:t>
            </a:r>
            <a:r>
              <a:rPr lang="en-US" sz="23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New York Select </a:t>
            </a:r>
            <a:r>
              <a:rPr lang="en-US" sz="23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Dentist.</a:t>
            </a:r>
          </a:p>
          <a:p>
            <a:r>
              <a:rPr lang="en-US" sz="23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All Delta dentists are not the same. </a:t>
            </a:r>
            <a:r>
              <a:rPr lang="en-US" sz="2300" b="1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correct question is “Are you a Delta </a:t>
            </a:r>
            <a:r>
              <a:rPr lang="en-US" sz="2300" b="1" i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New York Select</a:t>
            </a:r>
            <a:r>
              <a:rPr lang="en-US" sz="2300" b="1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Dentist?”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9D77-EE8E-4D7A-A59D-FE0D4DBFC91D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68455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2389" y="472440"/>
            <a:ext cx="7743411" cy="135636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The New York Select Network</a:t>
            </a:r>
            <a:r>
              <a:rPr lang="en-US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:</a:t>
            </a:r>
            <a:r>
              <a:rPr lang="en-US" u="sng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 </a:t>
            </a:r>
            <a:br>
              <a:rPr lang="en-US" u="sng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en-US" u="sng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For New York Residents </a:t>
            </a:r>
            <a:br>
              <a:rPr lang="en-US" u="sng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</a:br>
            <a:endParaRPr lang="en-US" u="sng" dirty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077199" cy="4724400"/>
          </a:xfrm>
        </p:spPr>
        <p:txBody>
          <a:bodyPr>
            <a:normAutofit fontScale="25000" lnSpcReduction="20000"/>
          </a:bodyPr>
          <a:lstStyle/>
          <a:p>
            <a:pPr marL="0" lvl="1" indent="0">
              <a:buNone/>
            </a:pPr>
            <a:endParaRPr lang="en-US" sz="7200" dirty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lvl="1" indent="0">
              <a:buNone/>
            </a:pPr>
            <a:r>
              <a:rPr lang="en-US" sz="7200" b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The New York </a:t>
            </a:r>
            <a:r>
              <a:rPr lang="en-US" sz="7200" b="1" u="sng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Select </a:t>
            </a:r>
            <a:r>
              <a:rPr lang="en-US" sz="7200" b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Network is your preferred network with $0 out-of-pocket costs!</a:t>
            </a:r>
          </a:p>
          <a:p>
            <a:pPr marL="0" lvl="1" indent="0">
              <a:buNone/>
            </a:pPr>
            <a:endParaRPr lang="en-US" sz="7200" dirty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lvl="1" indent="0">
              <a:buNone/>
            </a:pPr>
            <a:r>
              <a:rPr lang="en-US" sz="72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The New York Select Network has 1,808 dentists:</a:t>
            </a:r>
          </a:p>
          <a:p>
            <a:pPr marL="0" lvl="1" indent="0">
              <a:buNone/>
            </a:pPr>
            <a:r>
              <a:rPr lang="en-US" sz="72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	1,448 General Dentists </a:t>
            </a:r>
            <a:r>
              <a:rPr lang="en-US" sz="7200" u="sng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en-US" sz="72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360 Specialty Dentists </a:t>
            </a:r>
          </a:p>
          <a:p>
            <a:pPr marL="0" lvl="1" indent="0">
              <a:buNone/>
            </a:pPr>
            <a:r>
              <a:rPr lang="en-US" sz="72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	3,000+  office locations in New York State</a:t>
            </a:r>
          </a:p>
          <a:p>
            <a:pPr marL="34290" indent="0">
              <a:buNone/>
            </a:pPr>
            <a:r>
              <a:rPr lang="en-US" sz="72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Delta NY Select Network dentists submit all claims on behalf of participants to Delta</a:t>
            </a:r>
          </a:p>
          <a:p>
            <a:pPr marL="34290" indent="0">
              <a:buNone/>
            </a:pPr>
            <a:endParaRPr lang="en-US" sz="7200" dirty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4290" indent="0">
              <a:buNone/>
            </a:pPr>
            <a:r>
              <a:rPr lang="en-US" sz="72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NY Select Network dentists secure all approvals for dental services requiring pre-determination (previously called “pre-authorizations”)</a:t>
            </a:r>
          </a:p>
          <a:p>
            <a:pPr marL="34290" indent="0">
              <a:buNone/>
            </a:pPr>
            <a:endParaRPr lang="en-US" sz="7200" dirty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lvl="1" indent="0">
              <a:buNone/>
            </a:pPr>
            <a:r>
              <a:rPr lang="en-US" sz="72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NY Select dentists will </a:t>
            </a:r>
            <a:r>
              <a:rPr lang="en-US" sz="7200" u="sng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en-US" sz="72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bill participants for any DC 37 H&amp;S Plan covered dental services, </a:t>
            </a:r>
            <a:r>
              <a:rPr lang="en-US" sz="7200" i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provided it does </a:t>
            </a:r>
            <a:r>
              <a:rPr lang="en-US" sz="72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not exceed the annual maximums: $1700 per year for regular dental and $1,840 lifetime maximum for orthodontics.</a:t>
            </a:r>
            <a:endParaRPr lang="en-US" sz="7200" b="1" dirty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lvl="1" indent="0">
              <a:buNone/>
            </a:pPr>
            <a:endParaRPr lang="en-US" sz="2000" b="1" dirty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lvl="1" indent="0">
              <a:buNone/>
            </a:pPr>
            <a:endParaRPr lang="en-US" b="1" dirty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>
              <a:buNone/>
            </a:pPr>
            <a:r>
              <a:rPr lang="en-US" sz="8000" b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We are strongly encouraging participants to use the New York Select Network whenever possible for $0 out-of-pocket costs.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9D77-EE8E-4D7A-A59D-FE0D4DBFC91D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7715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1553"/>
            <a:ext cx="8229600" cy="1143000"/>
          </a:xfrm>
        </p:spPr>
        <p:txBody>
          <a:bodyPr>
            <a:normAutofit fontScale="90000"/>
          </a:bodyPr>
          <a:lstStyle/>
          <a:p>
            <a:pPr lvl="1" algn="ctr" defTabSz="685800" rtl="0">
              <a:lnSpc>
                <a:spcPct val="90000"/>
              </a:lnSpc>
              <a:spcBef>
                <a:spcPct val="0"/>
              </a:spcBef>
            </a:pPr>
            <a:r>
              <a:rPr lang="en-US" sz="4400" b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The Delta PPO Network:</a:t>
            </a:r>
            <a:br>
              <a:rPr lang="en-US" sz="4400" b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en-US" sz="4400" b="1" u="sng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For Residents Outside New York State</a:t>
            </a:r>
            <a:r>
              <a:rPr lang="en-US" sz="1600" b="1" u="sng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/>
            </a:r>
            <a:br>
              <a:rPr lang="en-US" sz="1600" b="1" u="sng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</a:br>
            <a:endParaRPr lang="en-US" sz="1600" b="1" u="sng" dirty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1600200"/>
            <a:ext cx="7804704" cy="4419600"/>
          </a:xfrm>
        </p:spPr>
        <p:txBody>
          <a:bodyPr>
            <a:normAutofit fontScale="25000" lnSpcReduction="20000"/>
          </a:bodyPr>
          <a:lstStyle/>
          <a:p>
            <a:pPr marL="0" lvl="1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100" dirty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lvl="1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7200" dirty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lvl="1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2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The </a:t>
            </a:r>
            <a:r>
              <a:rPr lang="en-US" sz="7200" b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Delta PPO Network</a:t>
            </a:r>
            <a:r>
              <a:rPr lang="en-US" sz="72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is the preferred network for residents outside New York, with </a:t>
            </a:r>
            <a:r>
              <a:rPr lang="en-US" sz="7200" u="sng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$0 out-of-pocket costs </a:t>
            </a:r>
            <a:r>
              <a:rPr lang="en-US" sz="72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for participants. </a:t>
            </a:r>
          </a:p>
          <a:p>
            <a:pPr marL="0" lvl="1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7200" b="1" dirty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lvl="1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2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The </a:t>
            </a:r>
            <a:r>
              <a:rPr lang="en-US" sz="7200" b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Delta PPO</a:t>
            </a:r>
            <a:r>
              <a:rPr lang="en-US" sz="72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7200" b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Network</a:t>
            </a:r>
            <a:r>
              <a:rPr lang="en-US" sz="72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has 124,107 dentists throughout the 50 states:  </a:t>
            </a:r>
          </a:p>
          <a:p>
            <a:pPr marL="0" lvl="1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7200" dirty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lvl="1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2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	97,764 – General Dentists and 26,343 – Specialty Dentists</a:t>
            </a:r>
          </a:p>
          <a:p>
            <a:pPr marL="34290" indent="0">
              <a:buNone/>
            </a:pPr>
            <a:endParaRPr lang="en-US" sz="7200" dirty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4290" indent="0">
              <a:buNone/>
            </a:pPr>
            <a:r>
              <a:rPr lang="en-US" sz="72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Delta PPO Network dentists submit all claims to Delta on behalf of the participant</a:t>
            </a:r>
          </a:p>
          <a:p>
            <a:pPr marL="34290" indent="0">
              <a:buNone/>
            </a:pPr>
            <a:r>
              <a:rPr lang="en-US" sz="72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Delta PPO Network dentists secure all approvals for dental services requiring pre-determination (previously called “prior authorizations”).</a:t>
            </a:r>
          </a:p>
          <a:p>
            <a:pPr marL="34290" indent="0">
              <a:buNone/>
            </a:pPr>
            <a:r>
              <a:rPr lang="en-US" sz="72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Delta PPO Network dentists will not bill participants for any DC 37 H&amp;S Plan covered services, provided the participant has not exceeded their annual $1700 maximum or $1,840 lifetime maximum for orthodontics.</a:t>
            </a:r>
          </a:p>
          <a:p>
            <a:pPr marL="34290" indent="0">
              <a:buNone/>
            </a:pPr>
            <a:endParaRPr lang="en-US" sz="7200" dirty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4290" indent="0">
              <a:buNone/>
            </a:pPr>
            <a:r>
              <a:rPr lang="en-US" sz="7200" b="1" u="sng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Key Takeaway</a:t>
            </a:r>
            <a:r>
              <a:rPr lang="en-US" sz="7200" b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: In-Network  PPO Network means $0 out-of-pocket costs for Participants who live outside of New York State!</a:t>
            </a:r>
          </a:p>
          <a:p>
            <a:pPr marL="34290" indent="0">
              <a:buNone/>
            </a:pPr>
            <a:endParaRPr lang="en-US" sz="3200" dirty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4290" indent="0">
              <a:buNone/>
            </a:pPr>
            <a:endParaRPr lang="en-US" sz="1800" dirty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lvl="1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lvl="1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 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dirty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b="1" i="1" dirty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9D77-EE8E-4D7A-A59D-FE0D4DBFC91D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46760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/>
          </a:bodyPr>
          <a:lstStyle/>
          <a:p>
            <a:r>
              <a:rPr lang="en-US" b="1" u="sng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The Delta Dental Premier Network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904" y="1371599"/>
            <a:ext cx="8229600" cy="4852229"/>
          </a:xfrm>
        </p:spPr>
        <p:txBody>
          <a:bodyPr>
            <a:normAutofit fontScale="92500"/>
          </a:bodyPr>
          <a:lstStyle/>
          <a:p>
            <a:pPr marL="457200" lvl="1" indent="0">
              <a:buNone/>
            </a:pPr>
            <a:r>
              <a:rPr lang="en-US" sz="22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This is a 3</a:t>
            </a:r>
            <a:r>
              <a:rPr lang="en-US" sz="2200" baseline="300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rd</a:t>
            </a:r>
            <a:r>
              <a:rPr lang="en-US" sz="22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Delta Dental network that </a:t>
            </a:r>
            <a:r>
              <a:rPr lang="en-US" sz="2200" b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does </a:t>
            </a:r>
            <a:r>
              <a:rPr lang="en-US" sz="2200" b="1" u="sng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not </a:t>
            </a:r>
            <a:r>
              <a:rPr lang="en-US" sz="22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participate in the DC 37 Dental Plan. </a:t>
            </a:r>
          </a:p>
          <a:p>
            <a:pPr marL="457200" lvl="1" indent="0">
              <a:buNone/>
            </a:pPr>
            <a:endParaRPr lang="en-US" sz="2200" dirty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457200" lvl="1" indent="0">
              <a:buNone/>
            </a:pPr>
            <a:r>
              <a:rPr lang="en-US" sz="22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Participants who use a Delta Premier Network dentist </a:t>
            </a:r>
            <a:r>
              <a:rPr lang="en-US" sz="2200" b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will be using a dentist that costs the participants money!</a:t>
            </a:r>
            <a:endParaRPr lang="en-US" sz="2200" dirty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457200" lvl="1" indent="0">
              <a:buNone/>
            </a:pPr>
            <a:endParaRPr lang="en-US" sz="2200" dirty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457200" lvl="1" indent="0">
              <a:buNone/>
            </a:pPr>
            <a:r>
              <a:rPr lang="en-US" sz="22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If a participant chooses to use a Delta Premier Network dentist there will be </a:t>
            </a:r>
            <a:r>
              <a:rPr lang="en-US" sz="2200" u="sng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out-of-pocket costs</a:t>
            </a:r>
            <a:r>
              <a:rPr lang="en-US" sz="22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. The participant </a:t>
            </a:r>
            <a:r>
              <a:rPr lang="en-US" sz="2200" u="sng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will be billed </a:t>
            </a:r>
            <a:r>
              <a:rPr lang="en-US" sz="22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by the dentist.</a:t>
            </a:r>
          </a:p>
          <a:p>
            <a:pPr marL="457200" lvl="1" indent="0">
              <a:buNone/>
            </a:pPr>
            <a:endParaRPr lang="en-US" sz="2200" dirty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457200" lvl="1" indent="0">
              <a:buNone/>
            </a:pPr>
            <a:r>
              <a:rPr lang="en-US" sz="22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Delta Premier Network dentists will be limited to what they can charge DC 37 participants.</a:t>
            </a:r>
          </a:p>
          <a:p>
            <a:pPr marL="457200" lvl="1" indent="0">
              <a:buNone/>
            </a:pPr>
            <a:endParaRPr lang="en-US" sz="2200" dirty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457200" lvl="1" indent="0">
              <a:buNone/>
            </a:pPr>
            <a:r>
              <a:rPr lang="en-US" sz="2200" b="1" u="sng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Key Takeaways</a:t>
            </a:r>
            <a:r>
              <a:rPr lang="en-US" sz="22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: </a:t>
            </a:r>
            <a:r>
              <a:rPr lang="en-US" sz="2200" b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Participant will have out-of-pocket expenses when using a Delta Premier dentist. Participants should use a New York Select Network or a PPO Network dentist depending upon their residency.</a:t>
            </a:r>
          </a:p>
          <a:p>
            <a:pPr marL="457200" lvl="1" indent="0">
              <a:buNone/>
            </a:pPr>
            <a:endParaRPr lang="en-US" sz="2200" dirty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457200" lvl="1" indent="0">
              <a:buNone/>
            </a:pPr>
            <a:endParaRPr lang="en-US" sz="2200" dirty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9D77-EE8E-4D7A-A59D-FE0D4DBFC91D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365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1C88ED-54A6-4ACD-A7E6-57A565DDC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5264" y="381000"/>
            <a:ext cx="7406640" cy="135636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“</a:t>
            </a:r>
            <a:r>
              <a:rPr lang="en-US" b="1" u="sng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Non-Participating” Dentists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8CDC35-A663-4ED7-ABE0-0FC5E338C3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00200"/>
            <a:ext cx="7404653" cy="4572000"/>
          </a:xfrm>
        </p:spPr>
        <p:txBody>
          <a:bodyPr>
            <a:normAutofit/>
          </a:bodyPr>
          <a:lstStyle/>
          <a:p>
            <a:pPr marL="34290" indent="0">
              <a:buNone/>
            </a:pPr>
            <a:r>
              <a:rPr lang="en-US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These are dentists that are “not participating” in any Delta network and are also considered “out of network.” </a:t>
            </a:r>
          </a:p>
          <a:p>
            <a:pPr marL="34290" indent="0">
              <a:buNone/>
            </a:pPr>
            <a:r>
              <a:rPr lang="en-US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When a participant receives treatment from a dentist outside the Delta networks, </a:t>
            </a:r>
            <a:r>
              <a:rPr lang="en-US" b="1" u="sng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the dentist can bill a participant any fee for services</a:t>
            </a:r>
          </a:p>
          <a:p>
            <a:pPr marL="34290" indent="0">
              <a:buNone/>
            </a:pPr>
            <a:endParaRPr lang="en-US" dirty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4290" indent="0">
              <a:buNone/>
            </a:pPr>
            <a:r>
              <a:rPr lang="en-US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These dentists have </a:t>
            </a:r>
            <a:r>
              <a:rPr lang="en-US" u="sng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no </a:t>
            </a:r>
            <a:r>
              <a:rPr lang="en-US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responsibility to submit claims to Delta and no responsibility to secure pre-authorization approvals. </a:t>
            </a:r>
          </a:p>
          <a:p>
            <a:pPr marL="34290" indent="0">
              <a:buNone/>
            </a:pPr>
            <a:r>
              <a:rPr lang="en-US" b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These responsibilities rest with the participant.  Your out-of-network reimbursement from the DC 37 H&amp;S Plan is very limited (</a:t>
            </a:r>
            <a:r>
              <a:rPr lang="en-US" b="1" i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except for your Local 1070 Supplemental Dental Benefit that we will discuss next</a:t>
            </a:r>
            <a:r>
              <a:rPr lang="en-US" b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).</a:t>
            </a:r>
          </a:p>
          <a:p>
            <a:pPr marL="34290" indent="0">
              <a:buNone/>
            </a:pPr>
            <a:endParaRPr lang="en-US" b="1" dirty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4290" indent="0">
              <a:buNone/>
            </a:pPr>
            <a:r>
              <a:rPr lang="en-US" b="1" u="sng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Key Takeaway</a:t>
            </a:r>
            <a:r>
              <a:rPr lang="en-US" b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: Participants should try and use New York Select Network or PPO Network dentists depending upon their residency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9D77-EE8E-4D7A-A59D-FE0D4DBFC91D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4580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 Few Differences Between Delta Dental Plan and our Prior DC 37 Dental Benefit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7251" y="1828800"/>
            <a:ext cx="7404653" cy="4267200"/>
          </a:xfrm>
        </p:spPr>
        <p:txBody>
          <a:bodyPr>
            <a:normAutofit fontScale="92500" lnSpcReduction="20000"/>
          </a:bodyPr>
          <a:lstStyle/>
          <a:p>
            <a:pPr marL="34290" lvl="0" indent="0">
              <a:buNone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	Periodic office visits and cleanings are now </a:t>
            </a:r>
            <a:r>
              <a:rPr lang="en-US" i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2x per calendar </a:t>
            </a:r>
            <a:r>
              <a:rPr lang="en-US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i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year 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rather than once every 6 months!</a:t>
            </a:r>
          </a:p>
          <a:p>
            <a:pPr marL="34290" lvl="0" indent="0">
              <a:buNone/>
            </a:pPr>
            <a:endParaRPr lang="en-US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" lvl="0" indent="0">
              <a:buNone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	Sealants for children up to age 14 are now covered!</a:t>
            </a:r>
          </a:p>
          <a:p>
            <a:pPr marL="34290" lvl="0" indent="0">
              <a:buNone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3.	We are departing from the $50 limitation every 2 years for X-	rays. </a:t>
            </a:r>
            <a:r>
              <a:rPr lang="en-US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Instead the number of X-rays are now limited as follows: </a:t>
            </a:r>
            <a:r>
              <a:rPr lang="en-US" sz="20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full 	mouth set of X-rays every 3 years and </a:t>
            </a:r>
            <a:r>
              <a:rPr lang="en-US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</a:t>
            </a:r>
            <a:r>
              <a:rPr lang="en-US" sz="20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additional quadrant set of 	X-rays  per year.</a:t>
            </a:r>
            <a:br>
              <a:rPr lang="en-US" sz="20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i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" lvl="0" indent="0">
              <a:buNone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4.	Keeping coverage for an implant for a lower denture (that	meets requirements), but the additional cost of the 	implant(s)is fixed at the New York Select Network	reimbursement rate rather than the dentists’ charges.</a:t>
            </a:r>
          </a:p>
          <a:p>
            <a:pPr marL="34290" lvl="0" indent="0">
              <a:buNone/>
            </a:pPr>
            <a:r>
              <a:rPr lang="en-US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Everything else stays the same. The same dental services are provided by the Plan under Delta Dental.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9C4669-F39B-450B-A8AD-F701CC047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9D77-EE8E-4D7A-A59D-FE0D4DBFC91D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40006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578090" cy="1381950"/>
          </a:xfrm>
        </p:spPr>
        <p:txBody>
          <a:bodyPr>
            <a:normAutofit/>
          </a:bodyPr>
          <a:lstStyle/>
          <a:p>
            <a:r>
              <a:rPr lang="en-US" sz="3600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Our Customer Service Has Moved to Delta Dental</a:t>
            </a:r>
            <a:r>
              <a:rPr lang="en-US" sz="3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36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51022"/>
            <a:ext cx="7886700" cy="4205221"/>
          </a:xfrm>
        </p:spPr>
        <p:txBody>
          <a:bodyPr>
            <a:normAutofit fontScale="92500" lnSpcReduction="20000"/>
          </a:bodyPr>
          <a:lstStyle/>
          <a:p>
            <a:pPr marL="34290" lvl="0" indent="0" algn="ctr">
              <a:buNone/>
            </a:pPr>
            <a:r>
              <a:rPr lang="en-US" sz="23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Delta Dental has a dedicated Customer Service Center </a:t>
            </a:r>
          </a:p>
          <a:p>
            <a:pPr marL="34290" lvl="0" indent="0" algn="ctr">
              <a:buNone/>
            </a:pPr>
            <a:r>
              <a:rPr lang="en-US" sz="2300" b="1" dirty="0">
                <a:solidFill>
                  <a:schemeClr val="tx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1-888-523-DC37 (3237)</a:t>
            </a:r>
            <a:endParaRPr lang="en-US" sz="23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" lvl="0" indent="0">
              <a:buNone/>
            </a:pPr>
            <a:endParaRPr lang="en-US" sz="23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" lvl="0" indent="0" algn="ctr">
              <a:buNone/>
            </a:pPr>
            <a:r>
              <a:rPr lang="en-US" sz="23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It is staffed Monday through Friday 8:00 am to 8:00 pm (EST).  </a:t>
            </a:r>
          </a:p>
          <a:p>
            <a:pPr marL="34290" lvl="0" indent="0">
              <a:buNone/>
            </a:pPr>
            <a:endParaRPr lang="en-US" sz="23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" lvl="0" indent="0">
              <a:buNone/>
            </a:pPr>
            <a:r>
              <a:rPr lang="en-US" sz="23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This toll free number is on the back of the Delta Dental ID Cards that each participant received.</a:t>
            </a:r>
          </a:p>
          <a:p>
            <a:pPr marL="34290" lvl="0" indent="0">
              <a:buNone/>
            </a:pPr>
            <a:endParaRPr lang="en-US" sz="23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" lvl="0" indent="0">
              <a:buNone/>
            </a:pPr>
            <a:r>
              <a:rPr lang="en-US" sz="23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Participants should call the </a:t>
            </a:r>
            <a:r>
              <a:rPr lang="en-US" sz="23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Delta Customer Service Center </a:t>
            </a:r>
            <a:r>
              <a:rPr lang="en-US" sz="23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</a:t>
            </a:r>
            <a:r>
              <a:rPr lang="en-US" sz="2300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not </a:t>
            </a:r>
            <a:r>
              <a:rPr lang="en-US" sz="23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DC 37 H&amp;S Inquiry Unit.</a:t>
            </a:r>
          </a:p>
          <a:p>
            <a:pPr marL="34290" lvl="0" indent="0">
              <a:buNone/>
            </a:pPr>
            <a:endParaRPr lang="en-US" sz="23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300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Exception</a:t>
            </a:r>
            <a:r>
              <a:rPr lang="en-US" sz="23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Calls or inquiries about dental claims incurred prior to September 1</a:t>
            </a:r>
            <a:r>
              <a:rPr lang="en-US" sz="2300" baseline="30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</a:t>
            </a:r>
            <a:r>
              <a:rPr lang="en-US" sz="23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will still be handled by the DC 37 Dental Unit.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032CB6-ECBB-4543-BB0B-9C91FDEC90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9D77-EE8E-4D7A-A59D-FE0D4DBFC91D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4764846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1499</TotalTime>
  <Words>1450</Words>
  <Application>Microsoft Office PowerPoint</Application>
  <PresentationFormat>On-screen Show (4:3)</PresentationFormat>
  <Paragraphs>141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Calibri</vt:lpstr>
      <vt:lpstr>Calibri Light</vt:lpstr>
      <vt:lpstr>Corbel</vt:lpstr>
      <vt:lpstr>Wingdings</vt:lpstr>
      <vt:lpstr>Basis</vt:lpstr>
      <vt:lpstr>  the DC 37 H&amp;S  Delta Dental Plan </vt:lpstr>
      <vt:lpstr> Why We Moved to Delta Dental?  </vt:lpstr>
      <vt:lpstr>Most Important: Understanding the Delta Dental “Preferred” Networks</vt:lpstr>
      <vt:lpstr>The New York Select Network:   For New York Residents  </vt:lpstr>
      <vt:lpstr>The Delta PPO Network: For Residents Outside New York State </vt:lpstr>
      <vt:lpstr>The Delta Dental Premier Network</vt:lpstr>
      <vt:lpstr>“Non-Participating” Dentists</vt:lpstr>
      <vt:lpstr>A Few Differences Between Delta Dental Plan and our Prior DC 37 Dental Benefit</vt:lpstr>
      <vt:lpstr>Our Customer Service Has Moved to Delta Dental   </vt:lpstr>
      <vt:lpstr>Our Delta Dental  Dedicated DC 37 Website</vt:lpstr>
      <vt:lpstr>Information Available on the new Dental Page on www.DC37.net</vt:lpstr>
      <vt:lpstr>Still Have Not Received Your Delta ID Card?</vt:lpstr>
      <vt:lpstr>Any Questions?    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H&amp;S Training Outline</dc:title>
  <dc:creator>JGO</dc:creator>
  <cp:lastModifiedBy>Sanchez, Digna</cp:lastModifiedBy>
  <cp:revision>115</cp:revision>
  <dcterms:created xsi:type="dcterms:W3CDTF">2020-05-18T22:02:34Z</dcterms:created>
  <dcterms:modified xsi:type="dcterms:W3CDTF">2021-01-15T01:22:46Z</dcterms:modified>
</cp:coreProperties>
</file>