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322" r:id="rId4"/>
    <p:sldId id="304" r:id="rId5"/>
    <p:sldId id="305" r:id="rId6"/>
    <p:sldId id="306" r:id="rId7"/>
    <p:sldId id="267" r:id="rId8"/>
    <p:sldId id="317" r:id="rId9"/>
    <p:sldId id="318" r:id="rId10"/>
    <p:sldId id="319" r:id="rId11"/>
    <p:sldId id="320" r:id="rId12"/>
    <p:sldId id="321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Dascoli" initials="V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317" autoAdjust="0"/>
  </p:normalViewPr>
  <p:slideViewPr>
    <p:cSldViewPr>
      <p:cViewPr varScale="1">
        <p:scale>
          <a:sx n="67" d="100"/>
          <a:sy n="67" d="100"/>
        </p:scale>
        <p:origin x="16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Dascoli" userId="2bb042d74c22cfc6" providerId="LiveId" clId="{1789889A-61E0-475F-8190-31567350B162}"/>
    <pc:docChg chg="custSel modSld">
      <pc:chgData name="Vincent Dascoli" userId="2bb042d74c22cfc6" providerId="LiveId" clId="{1789889A-61E0-475F-8190-31567350B162}" dt="2020-12-18T13:48:53.672" v="46" actId="20577"/>
      <pc:docMkLst>
        <pc:docMk/>
      </pc:docMkLst>
      <pc:sldChg chg="modSp mod">
        <pc:chgData name="Vincent Dascoli" userId="2bb042d74c22cfc6" providerId="LiveId" clId="{1789889A-61E0-475F-8190-31567350B162}" dt="2020-12-18T13:48:53.672" v="46" actId="20577"/>
        <pc:sldMkLst>
          <pc:docMk/>
          <pc:sldMk cId="2438357336" sldId="323"/>
        </pc:sldMkLst>
        <pc:spChg chg="mod">
          <ac:chgData name="Vincent Dascoli" userId="2bb042d74c22cfc6" providerId="LiveId" clId="{1789889A-61E0-475F-8190-31567350B162}" dt="2020-12-18T13:48:53.672" v="46" actId="20577"/>
          <ac:spMkLst>
            <pc:docMk/>
            <pc:sldMk cId="2438357336" sldId="32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CC52-1EB4-49ED-9E7F-1CD4B2C92A6D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B9C24-1F37-4554-9658-66CB0F6E3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B9C24-1F37-4554-9658-66CB0F6E37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7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963BB-A32D-439D-A630-48080EF47934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78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7EAD-A431-46F4-985E-CB7528791E84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579-5FF8-4C79-BAA5-E9AF07D24F35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5379-EE02-4D36-8E47-855AA4159747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185E-FE56-472E-A3F8-5B808D82FEF2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39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C9D5-A14C-4565-8D22-A0BE86711190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F49-6828-4D14-AF42-097ACAE57231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C425-3B1E-4323-88E5-B915A5C9345C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5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15DA-C3AD-47A0-AA16-18F3DB9E32EE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7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E95B-E0D1-4CF1-81B7-D2C55A631551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5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067-E4AC-4E55-A041-F7FA61824918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4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D445075-CE60-4A9F-839C-1409A6ACB664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37.ne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DC 37 H&amp;S 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Delta Dental Plan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Local </a:t>
            </a:r>
            <a:r>
              <a:rPr lang="en-US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1359 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Presentation </a:t>
            </a: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January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14 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2021</a:t>
            </a: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C1995-763A-4354-899E-8FED4D84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6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Our Delta Dental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Dedicated DC 37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want everyone to use the Delta Dental Website as much as possible: </a:t>
            </a:r>
            <a:r>
              <a:rPr lang="en-US" sz="2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en-US" sz="2300" b="1" dirty="0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ww.deltadentalins.com/DC37</a:t>
            </a:r>
            <a: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 this website you can:</a:t>
            </a:r>
            <a:b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23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Find a participating dentist in their Delta network;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Register for your own DC 37 Delta account;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See claims info and Explanations of Benefits (EOB) online.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The DC 37 Dental Fee Schedule is no longer effective or being  distributed. Out of network reimbursements will be based on the Delta Dental NY Select Network permitted allowances.</a:t>
            </a:r>
          </a:p>
          <a:p>
            <a:r>
              <a:rPr lang="en-US" dirty="0">
                <a:solidFill>
                  <a:schemeClr val="tx1"/>
                </a:solidFill>
              </a:rPr>
              <a:t>The DC 37 Panel Dentists List is also no longer being distributed.  Instead, participants can go to the Delta Dental website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 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call 1-888-523-DC37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find participating dentists in their Preferred (NY Select 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PPO) Network.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Information Available on the new Dental Page on www.DC37.net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We have a new Dental </a:t>
            </a:r>
            <a:r>
              <a:rPr lang="en-US" dirty="0" smtClean="0">
                <a:solidFill>
                  <a:schemeClr val="tx1"/>
                </a:solidFill>
              </a:rPr>
              <a:t>Web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Page </a:t>
            </a:r>
            <a:r>
              <a:rPr lang="en-US" dirty="0">
                <a:solidFill>
                  <a:schemeClr val="tx1"/>
                </a:solidFill>
              </a:rPr>
              <a:t>at </a:t>
            </a:r>
            <a:r>
              <a:rPr lang="en-US" b="1" u="sng" dirty="0">
                <a:hlinkClick r:id="rId2"/>
              </a:rPr>
              <a:t>www.DC37.net</a:t>
            </a:r>
            <a:r>
              <a:rPr lang="en-US" b="1" u="sng" dirty="0"/>
              <a:t>/Dental </a:t>
            </a:r>
            <a:r>
              <a:rPr lang="en-US" dirty="0">
                <a:solidFill>
                  <a:schemeClr val="tx1"/>
                </a:solidFill>
              </a:rPr>
              <a:t>where you will find many resources, materials and links including:</a:t>
            </a:r>
          </a:p>
          <a:p>
            <a:r>
              <a:rPr lang="en-US" dirty="0">
                <a:solidFill>
                  <a:schemeClr val="tx1"/>
                </a:solidFill>
              </a:rPr>
              <a:t>Delta Dental Video explaining the new Delta Dental benefit and how to navigate  the Delta Dental website.</a:t>
            </a:r>
          </a:p>
          <a:p>
            <a:r>
              <a:rPr lang="en-US" dirty="0">
                <a:solidFill>
                  <a:schemeClr val="tx1"/>
                </a:solidFill>
              </a:rPr>
              <a:t>Frequently Asked Questions (8 pages!)</a:t>
            </a:r>
          </a:p>
          <a:p>
            <a:r>
              <a:rPr lang="en-US" dirty="0">
                <a:solidFill>
                  <a:schemeClr val="tx1"/>
                </a:solidFill>
              </a:rPr>
              <a:t>List of DC 37 H&amp;S </a:t>
            </a:r>
            <a:r>
              <a:rPr lang="en-US" i="1" dirty="0">
                <a:solidFill>
                  <a:schemeClr val="tx1"/>
                </a:solidFill>
              </a:rPr>
              <a:t>Covered </a:t>
            </a:r>
            <a:r>
              <a:rPr lang="en-US" dirty="0">
                <a:solidFill>
                  <a:schemeClr val="tx1"/>
                </a:solidFill>
              </a:rPr>
              <a:t>Dental Services By Procedure Code</a:t>
            </a:r>
          </a:p>
          <a:p>
            <a:r>
              <a:rPr lang="en-US" dirty="0">
                <a:solidFill>
                  <a:schemeClr val="tx1"/>
                </a:solidFill>
              </a:rPr>
              <a:t>List of DC 37 H&amp;S </a:t>
            </a:r>
            <a:r>
              <a:rPr lang="en-US" i="1" dirty="0">
                <a:solidFill>
                  <a:schemeClr val="tx1"/>
                </a:solidFill>
              </a:rPr>
              <a:t>Excluded </a:t>
            </a:r>
            <a:r>
              <a:rPr lang="en-US" dirty="0">
                <a:solidFill>
                  <a:schemeClr val="tx1"/>
                </a:solidFill>
              </a:rPr>
              <a:t>Dental Services</a:t>
            </a:r>
          </a:p>
          <a:p>
            <a:r>
              <a:rPr lang="en-US" dirty="0">
                <a:solidFill>
                  <a:schemeClr val="tx1"/>
                </a:solidFill>
              </a:rPr>
              <a:t>Summary of September 1, 2020 Dental Benefit Changes</a:t>
            </a:r>
          </a:p>
          <a:p>
            <a:r>
              <a:rPr lang="en-US" dirty="0">
                <a:solidFill>
                  <a:schemeClr val="tx1"/>
                </a:solidFill>
              </a:rPr>
              <a:t>Reimbursement Claim Forms and Instructions for Out of Network dental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Still Have Not Received Your Delta ID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 Kits with 2 Delta Identification Cards were mailed in August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did NOT receive a Delta Dental Welcome Kit, please:</a:t>
            </a:r>
            <a:b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DC 37 Health &amp; Security’s Eligibility Unit at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212-815-1620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Verify we have your current, full mailing address in our database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Dental will then mail a Welcome Packet to that address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Approximately 10-12 days to receive in the mail.</a:t>
            </a:r>
            <a:b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interim, participants can use the union member’s SSN as their Delta Dental identifier to schedule appointments with a Delta Dental provider.</a:t>
            </a: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64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85800"/>
            <a:ext cx="740664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Any Questions?</a:t>
            </a:r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33600"/>
            <a:ext cx="7404653" cy="4038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are here now if you have any questions. 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we are not able to give you an answer today, we will take down your name and contact information and give you a ring back with the information you are seeking.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Thank you.</a:t>
            </a: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Digna Sanchez – DC 37 H&amp;S Dental Unit Manager </a:t>
            </a:r>
            <a:r>
              <a:rPr lang="en-US" dirty="0" smtClean="0">
                <a:solidFill>
                  <a:schemeClr val="tx1"/>
                </a:solidFill>
              </a:rPr>
              <a:t>212-815-1609</a:t>
            </a:r>
            <a:endParaRPr lang="en-US" dirty="0">
              <a:solidFill>
                <a:schemeClr val="tx1"/>
              </a:solidFill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Aishah Williams, DC 37 H&amp;S Dental Unit </a:t>
            </a:r>
            <a:r>
              <a:rPr lang="en-US" dirty="0" smtClean="0">
                <a:solidFill>
                  <a:schemeClr val="tx1"/>
                </a:solidFill>
              </a:rPr>
              <a:t>Supervisor 212-815-1613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364"/>
            <a:ext cx="8229600" cy="10082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We Moved to Delta Dental?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our In-Network NYC-area Dentists who will not charge or balance bill our participants. We now have over 1,800 participating dentists with 3,000+ locations in the NYC-metropolitan area.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our In-Network Outside NYC-Area dentists for our retirees in FL, Arizona, the Carolinas and actives residing in NJ, CT, PA, etc. We now have thousands of dentists in-network throughout the U.S.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Improved Data Analytics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Improved Utilization and Trend Analyses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Quality Controls on the Dental Services Provided to Our Participants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96808D-DB15-4FE1-91AD-7D974B9A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3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5334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Most Important: Understanding the Delta Dental </a:t>
            </a:r>
            <a:r>
              <a:rPr lang="en-US" u="sng" dirty="0">
                <a:solidFill>
                  <a:schemeClr val="tx1"/>
                </a:solidFill>
              </a:rPr>
              <a:t>“Preferred” </a:t>
            </a:r>
            <a:r>
              <a:rPr lang="en-US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2 Preferred Delta Dental Networks</a:t>
            </a:r>
          </a:p>
          <a:p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in New York State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--&gt;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preferred $0 Cost network is the </a:t>
            </a:r>
            <a:r>
              <a:rPr lang="en-US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York Select Network</a:t>
            </a:r>
          </a:p>
          <a:p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outside New York State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--&gt;</a:t>
            </a: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preferred $0 Cost network is the </a:t>
            </a:r>
            <a:r>
              <a:rPr lang="en-US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PPO Network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work in New York (but reside outside NY), you can also see a $0 Cost Delta 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York Select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Dentist.</a:t>
            </a:r>
          </a:p>
          <a:p>
            <a:r>
              <a:rPr lang="en-US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Delta dentists are not the same. </a:t>
            </a:r>
            <a:r>
              <a:rPr lang="en-US" sz="23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correct question is “Are you a Delta </a:t>
            </a:r>
            <a:r>
              <a:rPr lang="en-US" sz="23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York Select</a:t>
            </a:r>
            <a:r>
              <a:rPr lang="en-US" sz="23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Dentist?”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4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89" y="472440"/>
            <a:ext cx="7743411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Select Network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New York Residents </a:t>
            </a:r>
            <a:b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199" cy="47244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</a:t>
            </a:r>
            <a:r>
              <a:rPr lang="en-US" sz="7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Select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 is your preferred network with $0 out-of-pocket costs!</a:t>
            </a:r>
          </a:p>
          <a:p>
            <a:pPr marL="0" lvl="1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Select Network has 1,808 dentists:</a:t>
            </a: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1,448 General Dentists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360 Specialty Dentists </a:t>
            </a: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3,000+  office locations in New York State</a:t>
            </a: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NY Select Network dentists submit all claims on behalf of participants to Delta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NY Select Network dentists secure all approvals for dental services requiring pre-determination (previously called “pre-authorizations”)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NY Select dentists will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bill participants for any DC 37 H&amp;S Plan covered dental services, </a:t>
            </a:r>
            <a:r>
              <a:rPr lang="en-US" sz="7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provided it does 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exceed the annual maximums: $1700 per year for regular dental and $1,840 lifetime maximum for orthodontics.</a:t>
            </a:r>
            <a:endParaRPr lang="en-US" sz="7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endParaRPr lang="en-US" sz="20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8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are strongly encouraging participants to use the New York Select Network whenever possible for $0 out-of-pocket costs.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7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553"/>
            <a:ext cx="8229600" cy="1143000"/>
          </a:xfrm>
        </p:spPr>
        <p:txBody>
          <a:bodyPr>
            <a:normAutofit fontScale="90000"/>
          </a:bodyPr>
          <a:lstStyle/>
          <a:p>
            <a:pPr lvl="1" algn="ctr" defTabSz="685800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Delta PPO Network:</a:t>
            </a:r>
            <a:b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Residents Outside New York State</a:t>
            </a:r>
            <a:r>
              <a:rPr lang="en-US" sz="16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sz="16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b="1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7804704" cy="44196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 the preferred network for residents outside New York, with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$0 out-of-pocket costs 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participants.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has 124,107 dentists throughout the 50 states: 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97,764 – General Dentists and 26,343 – Specialty Dentists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 dentists submit all claims to Delta on behalf of the participant</a:t>
            </a: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 dentists secure all approvals for dental services requiring pre-determination (previously called “prior authorizations”).</a:t>
            </a: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 dentists will not bill participants for any DC 37 H&amp;S Plan covered services, provided the participant has not exceeded their annual $1700 maximum or $1,840 lifetime maximum for orthodontics.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sz="7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 Takeaway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In-Network  PPO Network means $0 out-of-pocket costs for Participants who live outside of New York State!</a:t>
            </a:r>
          </a:p>
          <a:p>
            <a:pPr marL="34290" indent="0">
              <a:buNone/>
            </a:pPr>
            <a:endParaRPr lang="en-US" sz="3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endParaRPr lang="en-US" sz="1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7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Delta Dental Premier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4" y="1371599"/>
            <a:ext cx="8229600" cy="4852229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is a 3</a:t>
            </a:r>
            <a:r>
              <a:rPr lang="en-US" sz="22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rd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Delta Dental network that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does </a:t>
            </a:r>
            <a:r>
              <a:rPr lang="en-US" sz="2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participate in the DC 37 Dental Plan. 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Participants who use a Delta Premier Network dentist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 be using a dentist that costs the participants money!</a:t>
            </a: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a participant chooses to use a Delta Premier Network dentist there will be </a:t>
            </a:r>
            <a:r>
              <a:rPr lang="en-US" sz="2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out-of-pocket costs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The participant </a:t>
            </a:r>
            <a:r>
              <a:rPr lang="en-US" sz="2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 be billed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 the dentist.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Premier Network dentists will be limited to what they can charge DC 37 participants.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 Takeaways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Participant will have out-of-pocket expenses when using a Delta Premier dentist. Participants should use a New York Select Network or a PPO Network dentist depending upon their residency.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88ED-54A6-4ACD-A7E6-57A565DD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81000"/>
            <a:ext cx="7406640" cy="1356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Non-Participating” Dentists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CDC35-A663-4ED7-ABE0-0FC5E338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7404653" cy="45720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are dentists that are “not participating” in any Delta network and are also considered “out of network.” </a:t>
            </a: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When a participant receives treatment from a dentist outside the Delta networks, </a:t>
            </a: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dentist can bill a participant any fee for services</a:t>
            </a:r>
          </a:p>
          <a:p>
            <a:pPr marL="34290" indent="0"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dentists have 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responsibility to submit claims to Delta and no responsibility to secure pre-authorization approvals. </a:t>
            </a:r>
          </a:p>
          <a:p>
            <a:pPr marL="34290" indent="0">
              <a:buNone/>
            </a:pP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responsibilities rest with the participant.  Your out-of-network reimbursement from the DC 37 H&amp;S Plan is very limited (</a:t>
            </a:r>
            <a:r>
              <a:rPr lang="en-US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except for your Local 1070 Supplemental Dental Benefit that we will discuss next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 marL="34290" indent="0">
              <a:buNone/>
            </a:pPr>
            <a:endParaRPr lang="en-US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 Takeaway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Participants should try and use New York Select Network or PPO Network dentists depending upon their residency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5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Few Differences Between Delta Dental Plan and our Prior DC 37 Dental Benefit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828800"/>
            <a:ext cx="7404653" cy="4267200"/>
          </a:xfrm>
        </p:spPr>
        <p:txBody>
          <a:bodyPr>
            <a:normAutofit fontScale="92500" lnSpcReduction="20000"/>
          </a:bodyPr>
          <a:lstStyle/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Periodic office visits and cleanings are now </a:t>
            </a:r>
            <a:r>
              <a:rPr lang="en-US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2x per calendar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rather than once every 6 months!</a:t>
            </a:r>
          </a:p>
          <a:p>
            <a:pPr marL="34290" lv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	Sealants for children up to age 14 are now covered!</a:t>
            </a:r>
          </a:p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	We are departing from the $50 limitation every 2 years for X-	rays.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Instead the number of X-rays are now limited as follows: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full 	mouth set of X-rays every 3 years and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quadrant set of 	X-rays  per year.</a:t>
            </a:r>
            <a:b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	Keeping coverage for an implant for a lower denture (that	meets requirements), but the additional cost of the 	implant(s)is fixed at the New York Select Network	reimbursement rate rather than the dentists’ charges.</a:t>
            </a:r>
          </a:p>
          <a:p>
            <a:pPr marL="34290" lvl="0" indent="0">
              <a:buNone/>
            </a:pP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 else stays the same. The same dental services are provided by the Plan under Delta Dental.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C4669-F39B-450B-A8AD-F701CC04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0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78090" cy="1381950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Customer Service Has Moved to Delta Dental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1022"/>
            <a:ext cx="7886700" cy="4205221"/>
          </a:xfrm>
        </p:spPr>
        <p:txBody>
          <a:bodyPr>
            <a:normAutofit fontScale="92500" lnSpcReduction="20000"/>
          </a:bodyPr>
          <a:lstStyle/>
          <a:p>
            <a:pPr marL="34290" lvl="0" indent="0" algn="ctr">
              <a:buNone/>
            </a:pP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Dental has a dedicated Customer Service Center </a:t>
            </a:r>
          </a:p>
          <a:p>
            <a:pPr marL="34290" lvl="0" indent="0" algn="ctr">
              <a:buNone/>
            </a:pP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1-888-523-DC37 (3237)</a:t>
            </a: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 algn="ctr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staffed Monday through Friday 8:00 am to 8:00 pm (EST).  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toll free number is on the back of the Delta Dental ID Cards that each participant received.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should call the 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Customer Service Center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DC 37 H&amp;S Inquiry Unit.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Calls or inquiries about dental claims incurred prior to September 1</a:t>
            </a:r>
            <a:r>
              <a:rPr lang="en-US" sz="23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will still be handled by the DC 37 Dental Unit.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32CB6-ECBB-4543-BB0B-9C91FDEC9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484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1499</TotalTime>
  <Words>1450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Corbel</vt:lpstr>
      <vt:lpstr>Wingdings</vt:lpstr>
      <vt:lpstr>Basis</vt:lpstr>
      <vt:lpstr>  the DC 37 H&amp;S  Delta Dental Plan </vt:lpstr>
      <vt:lpstr> Why We Moved to Delta Dental?  </vt:lpstr>
      <vt:lpstr>Most Important: Understanding the Delta Dental “Preferred” Networks</vt:lpstr>
      <vt:lpstr>The New York Select Network:   For New York Residents  </vt:lpstr>
      <vt:lpstr>The Delta PPO Network: For Residents Outside New York State </vt:lpstr>
      <vt:lpstr>The Delta Dental Premier Network</vt:lpstr>
      <vt:lpstr>“Non-Participating” Dentists</vt:lpstr>
      <vt:lpstr>A Few Differences Between Delta Dental Plan and our Prior DC 37 Dental Benefit</vt:lpstr>
      <vt:lpstr>Our Customer Service Has Moved to Delta Dental   </vt:lpstr>
      <vt:lpstr>Our Delta Dental  Dedicated DC 37 Website</vt:lpstr>
      <vt:lpstr>Information Available on the new Dental Page on www.DC37.net</vt:lpstr>
      <vt:lpstr>Still Have Not Received Your Delta ID Card?</vt:lpstr>
      <vt:lpstr>Any Questions?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H&amp;S Training Outline</dc:title>
  <dc:creator>JGO</dc:creator>
  <cp:lastModifiedBy>Sanchez, Digna</cp:lastModifiedBy>
  <cp:revision>115</cp:revision>
  <dcterms:created xsi:type="dcterms:W3CDTF">2020-05-18T22:02:34Z</dcterms:created>
  <dcterms:modified xsi:type="dcterms:W3CDTF">2021-01-15T01:22:46Z</dcterms:modified>
</cp:coreProperties>
</file>